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1" r:id="rId1"/>
  </p:sldMasterIdLst>
  <p:notesMasterIdLst>
    <p:notesMasterId r:id="rId40"/>
  </p:notesMasterIdLst>
  <p:handoutMasterIdLst>
    <p:handoutMasterId r:id="rId41"/>
  </p:handoutMasterIdLst>
  <p:sldIdLst>
    <p:sldId id="256" r:id="rId2"/>
    <p:sldId id="467" r:id="rId3"/>
    <p:sldId id="348" r:id="rId4"/>
    <p:sldId id="272" r:id="rId5"/>
    <p:sldId id="369" r:id="rId6"/>
    <p:sldId id="434" r:id="rId7"/>
    <p:sldId id="435" r:id="rId8"/>
    <p:sldId id="436" r:id="rId9"/>
    <p:sldId id="437" r:id="rId10"/>
    <p:sldId id="451" r:id="rId11"/>
    <p:sldId id="458" r:id="rId12"/>
    <p:sldId id="438" r:id="rId13"/>
    <p:sldId id="439" r:id="rId14"/>
    <p:sldId id="447" r:id="rId15"/>
    <p:sldId id="440" r:id="rId16"/>
    <p:sldId id="449" r:id="rId17"/>
    <p:sldId id="450" r:id="rId18"/>
    <p:sldId id="441" r:id="rId19"/>
    <p:sldId id="442" r:id="rId20"/>
    <p:sldId id="452" r:id="rId21"/>
    <p:sldId id="443" r:id="rId22"/>
    <p:sldId id="444" r:id="rId23"/>
    <p:sldId id="445" r:id="rId24"/>
    <p:sldId id="446" r:id="rId25"/>
    <p:sldId id="448" r:id="rId26"/>
    <p:sldId id="453" r:id="rId27"/>
    <p:sldId id="454" r:id="rId28"/>
    <p:sldId id="455" r:id="rId29"/>
    <p:sldId id="456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57" r:id="rId38"/>
    <p:sldId id="45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33CC"/>
    <a:srgbClr val="B23C00"/>
    <a:srgbClr val="FFFF99"/>
    <a:srgbClr val="CC99FF"/>
    <a:srgbClr val="99FF66"/>
    <a:srgbClr val="6699FF"/>
    <a:srgbClr val="008000"/>
    <a:srgbClr val="B2B2B2"/>
    <a:srgbClr val="EAEAEA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767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2689" autoAdjust="0"/>
    <p:restoredTop sz="98450" autoAdjust="0"/>
  </p:normalViewPr>
  <p:slideViewPr>
    <p:cSldViewPr>
      <p:cViewPr varScale="1">
        <p:scale>
          <a:sx n="128" d="100"/>
          <a:sy n="128" d="100"/>
        </p:scale>
        <p:origin x="-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93633925" cy="9363392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="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="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="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="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="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DE455-F6F3-4F4E-A0EB-B787F7D12F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165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C347058-DDB9-094A-8FDF-05E40C18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397F1A5-4714-0548-A0E3-2128E4FE8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A85FF5F-5A3C-4A48-A60F-C04D3215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306422E-63C2-E845-840E-A77B8B0F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820E397-A34A-D04C-AB06-43EDCF8E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2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70524E1-6ABE-C74C-9300-D7BE7BE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F470F93-CF5B-1B4F-84AF-E110DE76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55EF1B3-201D-3B49-A4A7-D93C3E91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CDA0A94-5695-1E42-BF0F-948C5FD0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29E621F-3D9C-FC42-919D-54C91AD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08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D28E030-6E67-6A41-B4FA-86B7619ED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7F132AA-02FD-8C4A-B632-EB36510C6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51B33BC-AE34-B947-A61B-C551EBB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9700BA6-80A0-B348-846A-4C4FAED2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38B095B-8D09-494B-9499-942143F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84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4EFC2A35-2A5B-AC49-B410-E2C974B8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16AB302-8C35-1A4F-8F32-51DBB1C5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122A136-011A-B443-85DD-961B5DE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44C7823-0C11-5541-BF16-C0927B6A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205A8AF-2654-7949-A004-F8333FC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29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CD07760-75F5-3A45-A3DB-72345B68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824F346-E19E-3B4D-A48A-FF139505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80012F4-B69D-AA4A-920F-7CC4A776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E0371B2-26E4-854E-9E0C-A3B9EFA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DF48C46-A48A-6E48-8C01-F375B23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250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A126893-D981-6543-82C8-CB683B31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24DFE29-F7D5-D14D-86A6-8BA0C8DB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E4E8BDA-214B-BF45-827B-038B7454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35BA076-5055-D549-BED1-A711BE75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DA745B2-6544-DD4A-94DE-9B1824F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DCC1428-0CD8-B441-BBF6-396718F4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9770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D42803A-9E44-BC43-8B4F-F914F783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B273F48-12B0-D84A-897D-0BAE3BC1E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290BB12-EC44-0F47-BA6D-AA17ACA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A6888B0-8617-AC4B-8FDA-AEE7A6F6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3E5C642-92DF-0D4B-9A29-2275349F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F32735D-95B0-034C-B880-1ED66EC8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4B73BE3D-EBBC-FD4B-9890-2170DCD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306B64C-C97D-7D4B-A78F-3B703DCA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681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AF09B52-71C7-9A46-8CD8-D5D529F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CA688EA-96D7-1D45-9CE2-3EDAC5C3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7B92195-2A9F-D54C-A2BE-EB75AC9C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BE4D48C-1C97-364E-BC0A-96AA30C5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2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79BCCE9-0E43-CE43-9C05-B033C8C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C9F7D35-3CFD-9245-93C8-E9D11A0B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2EE548C-2C3A-5541-8D1D-E9ACFFF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39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09623A7-8749-BF4C-B703-032D6794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A611270-2E05-F54C-812D-F8F292CE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D4A72FA-D9B0-F64F-A9EC-0E0D8159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D5757B6-226D-6D4D-AD15-7AD71E4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2740B89-E2FE-8449-A64A-1CCD8151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94123CD-9B92-9D48-B762-C6C67B4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647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4295062-2C27-F04D-A31F-0427E0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EDDFDB7-4884-8E4B-B9AB-3F795BAF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0F8BBDF-7BE8-254D-8804-2106E541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015701D-4D46-EB4A-9B22-B9FA5D5E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CEEDF71-EC1F-C445-99C9-DAFDEDC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EBEBE2B-3B7D-7E48-B946-AEF7FB7A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695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A5594D3-FCD3-F14A-A18E-3628A9DD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011714F-5686-5743-9023-BAEF696D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1BC4FE9-ADFC-C34E-AD64-C7DCE297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C08C-BA72-6843-9157-774DE288B469}" type="datetimeFigureOut">
              <a:rPr lang="en-US" smtClean="0"/>
              <a:pPr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2D261C3-B075-B243-940E-515428AA7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9A46122-D4E5-7F4A-98E7-132D41E9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C3FB6BB-5285-3042-A28F-C4F95B4C0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7770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lor-blindness.com/coblis-color-blindness-simulator/" TargetMode="External"/><Relationship Id="rId3" Type="http://schemas.openxmlformats.org/officeDocument/2006/relationships/hyperlink" Target="https://pilestone.com/pages/color-blindness-simulator-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jsu.edu/people/robert.nicholson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DATA 230</a:t>
            </a:r>
            <a:r>
              <a:rPr lang="en-US" altLang="x-none" sz="3200" dirty="0" smtClean="0"/>
              <a:t/>
            </a:r>
            <a:br>
              <a:rPr lang="en-US" altLang="x-none" sz="3200" dirty="0" smtClean="0"/>
            </a:br>
            <a:r>
              <a:rPr lang="en-US" altLang="x-none" sz="3200" dirty="0" smtClean="0"/>
              <a:t>Data Visualization</a:t>
            </a:r>
            <a:r>
              <a:rPr lang="en-US" altLang="x-none" sz="3600" dirty="0" smtClean="0"/>
              <a:t/>
            </a:r>
            <a:br>
              <a:rPr lang="en-US" altLang="x-none" sz="3600" dirty="0" smtClean="0"/>
            </a:br>
            <a:r>
              <a:rPr lang="en-US" altLang="x-none" sz="2400" dirty="0"/>
              <a:t>Week 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x-none" dirty="0"/>
              <a:t>Department of Applied Data Science</a:t>
            </a:r>
            <a:br>
              <a:rPr lang="en-US" altLang="x-none" dirty="0"/>
            </a:br>
            <a:r>
              <a:rPr lang="en-US" altLang="x-none" dirty="0"/>
              <a:t>San Jose State University</a:t>
            </a:r>
            <a:br>
              <a:rPr lang="en-US" altLang="x-none" dirty="0"/>
            </a:br>
            <a:r>
              <a:rPr lang="en-US" altLang="x-none" sz="1000" dirty="0"/>
              <a:t/>
            </a:r>
            <a:br>
              <a:rPr lang="en-US" altLang="x-none" sz="1000" dirty="0"/>
            </a:br>
            <a:r>
              <a:rPr lang="en-US" altLang="x-none" dirty="0"/>
              <a:t/>
            </a:r>
            <a:br>
              <a:rPr lang="en-US" altLang="x-none" dirty="0"/>
            </a:br>
            <a:r>
              <a:rPr lang="en-US" altLang="x-none" dirty="0"/>
              <a:t>Instructor: Robert Nicholson</a:t>
            </a:r>
          </a:p>
          <a:p>
            <a:pPr algn="ctr"/>
            <a:r>
              <a:rPr lang="en-US" altLang="x-none" dirty="0" err="1"/>
              <a:t>sjsu.edu</a:t>
            </a:r>
            <a:r>
              <a:rPr lang="en-US" altLang="x-none" dirty="0"/>
              <a:t>/people/</a:t>
            </a:r>
            <a:r>
              <a:rPr lang="en-US" altLang="x-none" dirty="0" err="1"/>
              <a:t>robert.nicholson</a:t>
            </a:r>
            <a:endParaRPr lang="en-US" altLang="x-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5A7A4AD9-282A-1D42-BDC8-5281B49D17A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2C27AC5-E438-21D5-9B10-355841D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4843F9A-FC64-4E53-86F5-8A95242C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692349" cy="4351338"/>
          </a:xfrm>
        </p:spPr>
        <p:txBody>
          <a:bodyPr>
            <a:noAutofit/>
          </a:bodyPr>
          <a:lstStyle/>
          <a:p>
            <a:r>
              <a:rPr lang="en-US" sz="2800" dirty="0"/>
              <a:t>Good and Bad visualization</a:t>
            </a:r>
          </a:p>
          <a:p>
            <a:r>
              <a:rPr lang="en-US" sz="2800" dirty="0"/>
              <a:t>Types of data visualization </a:t>
            </a:r>
          </a:p>
          <a:p>
            <a:r>
              <a:rPr lang="en-US" sz="2800" dirty="0"/>
              <a:t>Preparing data for visualization</a:t>
            </a:r>
          </a:p>
          <a:p>
            <a:r>
              <a:rPr lang="en-US" sz="2800" dirty="0"/>
              <a:t>Visual storytelling</a:t>
            </a:r>
          </a:p>
          <a:p>
            <a:r>
              <a:rPr lang="en-US" sz="2800" dirty="0"/>
              <a:t>Psychological principles</a:t>
            </a:r>
          </a:p>
          <a:p>
            <a:r>
              <a:rPr lang="en-US" sz="2800" dirty="0"/>
              <a:t>Accessibility</a:t>
            </a:r>
          </a:p>
          <a:p>
            <a:r>
              <a:rPr lang="en-US" sz="2800" dirty="0"/>
              <a:t>Dashboards &amp; interaction</a:t>
            </a:r>
          </a:p>
          <a:p>
            <a:r>
              <a:rPr lang="en-US" sz="2800" dirty="0"/>
              <a:t>UI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8E025D7-74D2-02D7-1CB3-958C327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132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2C27AC5-E438-21D5-9B10-355841D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Class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8E025D7-74D2-02D7-1CB3-958C3278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11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4108CC38-D311-9929-DCE1-4D3150C33D09}"/>
              </a:ext>
            </a:extLst>
          </p:cNvPr>
          <p:cNvSpPr txBox="1">
            <a:spLocks/>
          </p:cNvSpPr>
          <p:nvPr/>
        </p:nvSpPr>
        <p:spPr>
          <a:xfrm>
            <a:off x="628650" y="1825221"/>
            <a:ext cx="3474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Visualization tools</a:t>
            </a:r>
          </a:p>
          <a:p>
            <a:pPr lvl="1"/>
            <a:r>
              <a:rPr lang="en-US" sz="2800" dirty="0"/>
              <a:t>Microsoft Excel</a:t>
            </a:r>
          </a:p>
          <a:p>
            <a:pPr lvl="1"/>
            <a:r>
              <a:rPr lang="en-US" sz="2800" dirty="0"/>
              <a:t>Python libraries</a:t>
            </a:r>
          </a:p>
          <a:p>
            <a:pPr lvl="1"/>
            <a:r>
              <a:rPr lang="en-US" sz="2800" dirty="0"/>
              <a:t>Tableau</a:t>
            </a:r>
          </a:p>
          <a:p>
            <a:pPr lvl="1"/>
            <a:r>
              <a:rPr lang="en-US" sz="2800" dirty="0"/>
              <a:t>Splunk</a:t>
            </a:r>
          </a:p>
          <a:p>
            <a:pPr lvl="1"/>
            <a:r>
              <a:rPr lang="en-US" sz="2800" dirty="0"/>
              <a:t>Power BI (PIBX)</a:t>
            </a:r>
          </a:p>
          <a:p>
            <a:r>
              <a:rPr lang="en-US" sz="2800" dirty="0"/>
              <a:t>Standards</a:t>
            </a:r>
          </a:p>
          <a:p>
            <a:r>
              <a:rPr lang="en-US" sz="2800" dirty="0"/>
              <a:t>File Formats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4190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32B45DD-EEE9-AA23-25B5-68CFF8B4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F931BBC-69D3-98D4-A6E3-0503A6ED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Communicates useful insights</a:t>
            </a:r>
          </a:p>
          <a:p>
            <a:r>
              <a:rPr lang="en-US" sz="2800" dirty="0"/>
              <a:t>Is easy to understand</a:t>
            </a:r>
          </a:p>
          <a:p>
            <a:r>
              <a:rPr lang="en-US" sz="2800" dirty="0"/>
              <a:t>Is easy to read</a:t>
            </a:r>
          </a:p>
          <a:p>
            <a:r>
              <a:rPr lang="en-US" sz="2800" dirty="0"/>
              <a:t>Is accessible</a:t>
            </a:r>
          </a:p>
          <a:p>
            <a:r>
              <a:rPr lang="en-US" sz="2800" dirty="0"/>
              <a:t>Is aesthetically pleasing</a:t>
            </a:r>
          </a:p>
          <a:p>
            <a:r>
              <a:rPr lang="en-US" sz="2800" dirty="0"/>
              <a:t>Is easy to interact with and use (good use interface)</a:t>
            </a:r>
          </a:p>
          <a:p>
            <a:r>
              <a:rPr lang="en-US" sz="2800" dirty="0"/>
              <a:t>Is unbiased (or appropriately biased)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9CA573-E644-9743-EA38-C9A1BA61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2012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4C763F8-21F1-4DDD-2B54-858ECB9BA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13" y="1508781"/>
            <a:ext cx="6377283" cy="4634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652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  <p:pic>
        <p:nvPicPr>
          <p:cNvPr id="9" name="Picture 8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B30C64D-D866-BB45-FF53-CD066A42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742"/>
            <a:ext cx="9059404" cy="369203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911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15</a:t>
            </a:fld>
            <a:endParaRPr lang="en-US" altLang="x-none"/>
          </a:p>
        </p:txBody>
      </p:sp>
      <p:pic>
        <p:nvPicPr>
          <p:cNvPr id="7" name="Picture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CBAD4CD-CB66-C7BE-ACE2-AD11DAA8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50" y="1600220"/>
            <a:ext cx="6085099" cy="432911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645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A347CEB-8F4D-AEF4-0596-F6D50917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51" y="1767019"/>
            <a:ext cx="5852096" cy="437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F5CE7D4-8BBF-AA51-4868-85D92B7D2123}"/>
              </a:ext>
            </a:extLst>
          </p:cNvPr>
          <p:cNvSpPr txBox="1"/>
          <p:nvPr/>
        </p:nvSpPr>
        <p:spPr>
          <a:xfrm>
            <a:off x="3108976" y="6219172"/>
            <a:ext cx="26799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Green-Blind/Deuteranopia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9445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6CE9A5F-3751-0F2B-C5B8-00AB192A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DE05CC7-05D1-9BC9-3D4C-4EE5C3FD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Because a significant number of people have impair color vision, colors should not in general be used as the sole distinguishing characteristic.  Use different shades, patterns, or shapes.</a:t>
            </a:r>
          </a:p>
          <a:p>
            <a:r>
              <a:rPr lang="en-US" sz="2800" dirty="0"/>
              <a:t>To help you make good color choices, there are online tools that will allow you to simulate color vision impairment:</a:t>
            </a:r>
          </a:p>
          <a:p>
            <a:r>
              <a:rPr lang="en-US" dirty="0">
                <a:hlinkClick r:id="rId2"/>
              </a:rPr>
              <a:t>https://www.color-blindness.com/coblis-color-blindness-simulator/</a:t>
            </a:r>
            <a:endParaRPr lang="en-US" dirty="0"/>
          </a:p>
          <a:p>
            <a:r>
              <a:rPr lang="en-US" dirty="0">
                <a:hlinkClick r:id="rId3"/>
              </a:rPr>
              <a:t>https://pilestone.com/pages/color-blindness-simulator-1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8B11BD4-2E05-C7A2-1AF5-3D953F343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58153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2DFD2ED-CDCF-2FE6-A8C7-3FAB1D68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508781"/>
            <a:ext cx="7772400" cy="438025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224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D60A7630-5671-0B5C-1DCE-B437D15B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57" y="1672227"/>
            <a:ext cx="7569993" cy="393187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0876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711B243-A401-2E4D-80CE-13C91C67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8959"/>
            <a:ext cx="7886700" cy="929247"/>
          </a:xfrm>
        </p:spPr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837578A-A3F1-7946-8426-6F130B832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Robert Nicholson</a:t>
            </a:r>
          </a:p>
          <a:p>
            <a:r>
              <a:rPr lang="en-US" dirty="0"/>
              <a:t>BS, Computer Science - 1975</a:t>
            </a:r>
            <a:br>
              <a:rPr lang="en-US" dirty="0"/>
            </a:br>
            <a:r>
              <a:rPr lang="en-US" dirty="0"/>
              <a:t>CSU, Chico</a:t>
            </a:r>
          </a:p>
          <a:p>
            <a:r>
              <a:rPr lang="en-US" dirty="0"/>
              <a:t>MS, Computer Engineering – 1978</a:t>
            </a:r>
            <a:br>
              <a:rPr lang="en-US" dirty="0"/>
            </a:br>
            <a:r>
              <a:rPr lang="en-US" dirty="0"/>
              <a:t>Stanford University</a:t>
            </a:r>
          </a:p>
          <a:p>
            <a:r>
              <a:rPr lang="en-US" dirty="0"/>
              <a:t>While in college, started a company building </a:t>
            </a:r>
            <a:br>
              <a:rPr lang="en-US" dirty="0"/>
            </a:br>
            <a:r>
              <a:rPr lang="en-US" dirty="0"/>
              <a:t>kit computers for local businesses</a:t>
            </a:r>
          </a:p>
          <a:p>
            <a:r>
              <a:rPr lang="en-US" dirty="0"/>
              <a:t>Engineering and Management:</a:t>
            </a:r>
            <a:br>
              <a:rPr lang="en-US" dirty="0"/>
            </a:br>
            <a:r>
              <a:rPr lang="en-US" dirty="0"/>
              <a:t>Hewlett-Packard, Oracle, Silicon Graphics, Sun Microsystems, </a:t>
            </a:r>
            <a:br>
              <a:rPr lang="en-US" dirty="0"/>
            </a:br>
            <a:r>
              <a:rPr lang="en-US" dirty="0"/>
              <a:t>Red Herring Communications, NASA, various startups</a:t>
            </a:r>
          </a:p>
          <a:p>
            <a:r>
              <a:rPr lang="en-US" dirty="0"/>
              <a:t>Currently independent software developer &amp; consultant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36DAC822-0775-E14C-BA85-51D95E6C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CMPE 220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FECACF9-87F0-F64A-89DE-0B4A9A83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2910-D1F1-314D-A8F2-476646A55AB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98A7E1B-699F-97AF-5802-A506393E8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24" y="1779472"/>
            <a:ext cx="2289601" cy="22896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70908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23B5EBC-F491-9D45-32DC-D9440FB6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6" y="1332605"/>
            <a:ext cx="4896846" cy="502374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3707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BACA8F2-385E-A9CB-D948-DB00FF90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83" y="1325903"/>
            <a:ext cx="7367902" cy="484626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41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F02013D-0CC3-90C9-27A7-680322E3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508781"/>
            <a:ext cx="7234098" cy="45719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94205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543D932-6EB5-58AE-C30D-11C742D83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91" y="1508781"/>
            <a:ext cx="5932461" cy="45719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086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14C3640-A69A-4D54-C62E-B72BBDC23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264440"/>
            <a:ext cx="5182837" cy="522843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081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  <p:pic>
        <p:nvPicPr>
          <p:cNvPr id="3" name="Picture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4969B3A-3913-3917-228B-F6DBA2CE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30" y="1459797"/>
            <a:ext cx="5850214" cy="487030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5596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  <p:pic>
        <p:nvPicPr>
          <p:cNvPr id="5" name="Picture 4" descr="Screen Shot 2014-12-01 at 1.09.30 AM.png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2262AC0-D5BF-6C52-7D4F-191278C6D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89651" y="1360211"/>
            <a:ext cx="7048470" cy="4537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BB1605B-3D29-5E70-D6EB-02C96033C24B}"/>
              </a:ext>
            </a:extLst>
          </p:cNvPr>
          <p:cNvSpPr txBox="1"/>
          <p:nvPr/>
        </p:nvSpPr>
        <p:spPr>
          <a:xfrm>
            <a:off x="5461082" y="5910472"/>
            <a:ext cx="26517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Information Dashboard Design, 2</a:t>
            </a:r>
            <a:r>
              <a:rPr lang="en-US" sz="1200" b="1" baseline="30000" dirty="0"/>
              <a:t>nd</a:t>
            </a:r>
            <a:r>
              <a:rPr lang="en-US" sz="1200" b="1" dirty="0"/>
              <a:t> ed.</a:t>
            </a:r>
          </a:p>
          <a:p>
            <a:r>
              <a:rPr lang="en-US" sz="1200" dirty="0"/>
              <a:t>by Stephen Few</a:t>
            </a:r>
          </a:p>
          <a:p>
            <a:r>
              <a:rPr lang="en-US" sz="1200" dirty="0"/>
              <a:t>Analytics Press, 2013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8363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422D6CB-51AD-6D88-1E85-64A457ED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Bad 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A631DBEC-2D59-E83C-A4A1-6288B321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F91ED58-2E08-5844-2261-27A76AA75A8F}"/>
              </a:ext>
            </a:extLst>
          </p:cNvPr>
          <p:cNvSpPr txBox="1"/>
          <p:nvPr/>
        </p:nvSpPr>
        <p:spPr>
          <a:xfrm>
            <a:off x="-369651" y="3297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creen Shot 2014-12-01 at 1.39.54 AM.png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EF1EF21-7A75-FABA-1721-7E4B4B7E8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31187" y="1276254"/>
            <a:ext cx="7040853" cy="5038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BB1605B-3D29-5E70-D6EB-02C96033C24B}"/>
              </a:ext>
            </a:extLst>
          </p:cNvPr>
          <p:cNvSpPr txBox="1"/>
          <p:nvPr/>
        </p:nvSpPr>
        <p:spPr>
          <a:xfrm>
            <a:off x="5461082" y="5910472"/>
            <a:ext cx="26517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Information Dashboard Design, 2</a:t>
            </a:r>
            <a:r>
              <a:rPr lang="en-US" sz="1200" b="1" baseline="30000" dirty="0"/>
              <a:t>nd</a:t>
            </a:r>
            <a:r>
              <a:rPr lang="en-US" sz="1200" b="1" dirty="0"/>
              <a:t> ed.</a:t>
            </a:r>
          </a:p>
          <a:p>
            <a:r>
              <a:rPr lang="en-US" sz="1200" dirty="0"/>
              <a:t>by Stephen Few</a:t>
            </a:r>
          </a:p>
          <a:p>
            <a:r>
              <a:rPr lang="en-US" sz="1200" dirty="0"/>
              <a:t>Analytics Press, 2013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32876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A004F53-6E62-4633-7B26-2ED70337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Design – 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0F0901C-8DF0-63AA-345D-F8A0445B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663389"/>
          </a:xfrm>
        </p:spPr>
        <p:txBody>
          <a:bodyPr>
            <a:normAutofit/>
          </a:bodyPr>
          <a:lstStyle/>
          <a:p>
            <a:r>
              <a:rPr lang="en-US" sz="2800" dirty="0"/>
              <a:t>Poor choice of chart type</a:t>
            </a:r>
          </a:p>
          <a:p>
            <a:r>
              <a:rPr lang="en-US" sz="2800" dirty="0"/>
              <a:t>Information overload</a:t>
            </a:r>
          </a:p>
          <a:p>
            <a:r>
              <a:rPr lang="en-US" sz="2800" dirty="0"/>
              <a:t>Misleading scale</a:t>
            </a:r>
          </a:p>
          <a:p>
            <a:r>
              <a:rPr lang="en-US" sz="2800" dirty="0"/>
              <a:t>Missing axis labels or scales</a:t>
            </a:r>
          </a:p>
          <a:p>
            <a:r>
              <a:rPr lang="en-US" sz="2800" dirty="0"/>
              <a:t>Incorrect data</a:t>
            </a:r>
          </a:p>
          <a:p>
            <a:r>
              <a:rPr lang="en-US" sz="2800" dirty="0"/>
              <a:t>Burying (not highlighting) key information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9BEF559-8BEA-2ACB-184B-3E563672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315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A004F53-6E62-4633-7B26-2ED70337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Design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20F0901C-8DF0-63AA-345D-F8A0445B7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663389"/>
          </a:xfrm>
        </p:spPr>
        <p:txBody>
          <a:bodyPr>
            <a:normAutofit/>
          </a:bodyPr>
          <a:lstStyle/>
          <a:p>
            <a:r>
              <a:rPr lang="en-US" sz="2800" dirty="0"/>
              <a:t>Inaccessible</a:t>
            </a:r>
          </a:p>
          <a:p>
            <a:pPr lvl="1"/>
            <a:r>
              <a:rPr lang="en-US" sz="2500" dirty="0"/>
              <a:t>Type too small</a:t>
            </a:r>
          </a:p>
          <a:p>
            <a:pPr lvl="1"/>
            <a:r>
              <a:rPr lang="en-US" sz="2500" dirty="0"/>
              <a:t>Poor color choices</a:t>
            </a:r>
          </a:p>
          <a:p>
            <a:pPr lvl="1"/>
            <a:r>
              <a:rPr lang="en-US" sz="2500" dirty="0"/>
              <a:t>Use of audio cues or messages</a:t>
            </a:r>
          </a:p>
          <a:p>
            <a:r>
              <a:rPr lang="en-US" sz="2800" dirty="0"/>
              <a:t>Meaningless (distracting) decoration &amp; visual effects</a:t>
            </a:r>
          </a:p>
          <a:p>
            <a:r>
              <a:rPr lang="en-US" sz="2800" dirty="0"/>
              <a:t>Unclear (what does the graphic represent)</a:t>
            </a:r>
          </a:p>
          <a:p>
            <a:r>
              <a:rPr lang="en-US" sz="2800" dirty="0"/>
              <a:t>Poor aesthetics (ugly!)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9BEF559-8BEA-2ACB-184B-3E563672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7709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903"/>
            <a:ext cx="8229600" cy="4835525"/>
          </a:xfrm>
        </p:spPr>
        <p:txBody>
          <a:bodyPr>
            <a:normAutofit/>
          </a:bodyPr>
          <a:lstStyle/>
          <a:p>
            <a:r>
              <a:rPr lang="en-US" sz="2800" dirty="0"/>
              <a:t>Office hours</a:t>
            </a:r>
          </a:p>
          <a:p>
            <a:pPr lvl="1"/>
            <a:r>
              <a:rPr lang="en-US" sz="2800" dirty="0"/>
              <a:t>Fri 2:00-4:00 pm (or by appointment) via Zoom</a:t>
            </a:r>
          </a:p>
          <a:p>
            <a:pPr lvl="1"/>
            <a:endParaRPr lang="en-US" sz="2800" dirty="0"/>
          </a:p>
          <a:p>
            <a:r>
              <a:rPr lang="en-US" sz="2800" dirty="0"/>
              <a:t>Website</a:t>
            </a:r>
          </a:p>
          <a:p>
            <a:pPr lvl="1"/>
            <a:r>
              <a:rPr lang="en-US" sz="2800" dirty="0"/>
              <a:t>Syllabus, slides, assignments, </a:t>
            </a:r>
            <a:r>
              <a:rPr lang="en-US" sz="2800" dirty="0" err="1"/>
              <a:t>etc</a:t>
            </a:r>
            <a:r>
              <a:rPr lang="en-US" sz="2800" dirty="0"/>
              <a:t>, will be posted in Canvas</a:t>
            </a:r>
          </a:p>
          <a:p>
            <a:pPr lvl="1"/>
            <a:r>
              <a:rPr lang="en-US" sz="2800" dirty="0"/>
              <a:t>Faculty webpage: </a:t>
            </a:r>
            <a:r>
              <a:rPr lang="en-US" sz="2800" dirty="0">
                <a:hlinkClick r:id="rId2"/>
              </a:rPr>
              <a:t>https://www.sjsu.edu/people/robert.nicholson/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Syllabus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2689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CF6EE68A-496B-4B35-27E1-DC84D4C4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6" y="1393795"/>
            <a:ext cx="6675047" cy="4973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85703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08A6F3E-7A19-283F-1FAA-2AF27A29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18" y="1325903"/>
            <a:ext cx="6949364" cy="5232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31</a:t>
            </a:fld>
            <a:endParaRPr lang="en-US" altLang="x-none"/>
          </a:p>
        </p:txBody>
      </p:sp>
      <p:sp>
        <p:nvSpPr>
          <p:cNvPr id="10" name="Oval 9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C4EF5C4-15AD-24EE-9670-06BB9F112821}"/>
              </a:ext>
            </a:extLst>
          </p:cNvPr>
          <p:cNvSpPr/>
          <p:nvPr/>
        </p:nvSpPr>
        <p:spPr>
          <a:xfrm>
            <a:off x="5394951" y="4069073"/>
            <a:ext cx="1280146" cy="822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8920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1E014971-B4BC-F2A2-91DD-AFA68C40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325903"/>
            <a:ext cx="7040803" cy="5301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5568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0C0ED38-9CC4-D7FC-6FFD-67EB07DD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40" y="1285227"/>
            <a:ext cx="7132242" cy="5370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73811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8D6F66FE-0ABF-A57D-BCB8-442529E8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1" y="1246934"/>
            <a:ext cx="7281971" cy="548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622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63534EF-B46A-016B-A2EB-74660D79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11" y="1246934"/>
            <a:ext cx="7281971" cy="5483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21589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BE5D2DD-E50D-0453-2EB6-5B6E3E9F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6934"/>
            <a:ext cx="7360882" cy="5542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4B25A32-4C5D-67E8-C2FE-61BDDFAD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 Designed Control Panel?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B0698BB-38EE-328A-6170-6B3C473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7708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BEBE8967-C111-91B0-7632-871D989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– Due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9FB1E9FF-DC8C-8807-7850-F39256967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801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You’ll submit a document in PDF form for this assignment. </a:t>
            </a:r>
          </a:p>
          <a:p>
            <a:pPr lvl="0"/>
            <a:r>
              <a:rPr lang="en-US" sz="2800" dirty="0"/>
              <a:t>On the web, find examples of five </a:t>
            </a:r>
            <a:r>
              <a:rPr lang="en-US" sz="2800" u="sng" dirty="0"/>
              <a:t>different</a:t>
            </a:r>
            <a:r>
              <a:rPr lang="en-US" sz="2800" dirty="0"/>
              <a:t> data visualization problems.  (Exactly five – no more, no less.)</a:t>
            </a:r>
          </a:p>
          <a:p>
            <a:pPr lvl="0"/>
            <a:r>
              <a:rPr lang="en-US" sz="2800" dirty="0"/>
              <a:t>Paste a screenshot of each into your document. </a:t>
            </a:r>
          </a:p>
          <a:p>
            <a:pPr lvl="0"/>
            <a:r>
              <a:rPr lang="en-US" sz="2800" dirty="0"/>
              <a:t>Based on the flaws discussed in class, identify the type of visualization problem that each illustrates.</a:t>
            </a:r>
          </a:p>
          <a:p>
            <a:pPr lvl="0"/>
            <a:r>
              <a:rPr lang="en-US" sz="2800" dirty="0"/>
              <a:t>Describe what you would do differently to fix the problem.  You are welcome to create a graphic that shows how you would fix the problem, but that’s not necessary – a text description is fine.</a:t>
            </a:r>
          </a:p>
          <a:p>
            <a:pPr lvl="0"/>
            <a:r>
              <a:rPr lang="en-US" sz="2800" dirty="0"/>
              <a:t>Submit to Canvas as “Lastname-Assignment-1.pdf</a:t>
            </a:r>
            <a:r>
              <a:rPr lang="en-US" sz="2800" dirty="0" smtClean="0"/>
              <a:t>”</a:t>
            </a:r>
          </a:p>
          <a:p>
            <a:pPr lvl="0"/>
            <a:endParaRPr lang="en-US" sz="2800" dirty="0" smtClean="0"/>
          </a:p>
          <a:p>
            <a:pPr lvl="0"/>
            <a:r>
              <a:rPr lang="en-US" sz="2800" dirty="0" smtClean="0"/>
              <a:t>Please read </a:t>
            </a:r>
            <a:r>
              <a:rPr lang="en-US" sz="2800" dirty="0" smtClean="0"/>
              <a:t>pages 1-36 in the textbook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0E5FC778-7EF6-82E5-CA81-1099E5CC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1736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7229464D-B401-D01A-E80E-20C2FC1E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– “permission to cheat”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5FF1D825-FACC-F219-E3E1-B5117D178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481481"/>
          </a:xfrm>
        </p:spPr>
        <p:txBody>
          <a:bodyPr>
            <a:normAutofit/>
          </a:bodyPr>
          <a:lstStyle/>
          <a:p>
            <a:r>
              <a:rPr lang="en-US" sz="2800" dirty="0"/>
              <a:t>You’ll find a lot of websites with examples of bad visualizations.  You are welcome to use those for your assignment.  (That’s where most of my examples came from – don’t use the same images!)</a:t>
            </a:r>
          </a:p>
          <a:p>
            <a:r>
              <a:rPr lang="en-US" sz="2800" dirty="0"/>
              <a:t>Just be sure to identify the problem based in the things I’ve just discussed, and explain how you would fix it.</a:t>
            </a:r>
          </a:p>
          <a:p>
            <a:r>
              <a:rPr lang="en-US" sz="2800" dirty="0"/>
              <a:t>Of course, it might be fun to actually look at some business and science sites to see if you can find some bad examples on your 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F587B1A6-FBA9-0408-CDF1-D13DBC52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0402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Individual Overall Class Grade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342"/>
            <a:ext cx="8229600" cy="478533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50% assignments</a:t>
            </a:r>
          </a:p>
          <a:p>
            <a:pPr>
              <a:lnSpc>
                <a:spcPct val="80000"/>
              </a:lnSpc>
            </a:pPr>
            <a:r>
              <a:rPr lang="en-US" dirty="0"/>
              <a:t>20% midterm</a:t>
            </a:r>
          </a:p>
          <a:p>
            <a:pPr>
              <a:lnSpc>
                <a:spcPct val="80000"/>
              </a:lnSpc>
            </a:pPr>
            <a:r>
              <a:rPr lang="en-US" dirty="0"/>
              <a:t>30% final</a:t>
            </a:r>
          </a:p>
          <a:p>
            <a:pPr lvl="2"/>
            <a:endParaRPr lang="en-US" sz="1400" dirty="0"/>
          </a:p>
          <a:p>
            <a:r>
              <a:rPr lang="en-US" sz="2200" dirty="0"/>
              <a:t>During the semester, keep track of your progress in Canvas. </a:t>
            </a:r>
          </a:p>
          <a:p>
            <a:r>
              <a:rPr lang="en-US" sz="2200" dirty="0"/>
              <a:t>At the end of the semester, students with the median score will get the B+ grade. </a:t>
            </a:r>
          </a:p>
          <a:p>
            <a:r>
              <a:rPr lang="en-US" sz="2200" dirty="0"/>
              <a:t>Higher and lower grades will then be assigned based on</a:t>
            </a:r>
            <a:br>
              <a:rPr lang="en-US" sz="2200" dirty="0"/>
            </a:br>
            <a:r>
              <a:rPr lang="en-US" sz="2200" dirty="0"/>
              <a:t>how the scores cluster above and below the median. </a:t>
            </a:r>
            <a:r>
              <a:rPr lang="en-US" dirty="0"/>
              <a:t>Approximately one third of the class will earn higher grades, and another one third will earn lower grades. </a:t>
            </a:r>
            <a:endParaRPr lang="en-US" sz="2200" dirty="0"/>
          </a:p>
          <a:p>
            <a:r>
              <a:rPr lang="en-US" sz="2200" dirty="0"/>
              <a:t>Therefore, your final class grade will be based primarily on your performance relative to the other students in the class.</a:t>
            </a:r>
            <a:endParaRPr lang="en-US" dirty="0"/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1472-C459-A34F-84AF-B644A09DA17F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5363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8780"/>
            <a:ext cx="7886700" cy="4480511"/>
          </a:xfrm>
        </p:spPr>
        <p:txBody>
          <a:bodyPr>
            <a:noAutofit/>
          </a:bodyPr>
          <a:lstStyle/>
          <a:p>
            <a:r>
              <a:rPr lang="en-US" sz="2400" b="1" dirty="0"/>
              <a:t>CLO 1: </a:t>
            </a:r>
            <a:r>
              <a:rPr lang="en-US" sz="2400" dirty="0"/>
              <a:t>Understand the conceptual, design, and cognitive basis for effective data visualizations. </a:t>
            </a:r>
          </a:p>
          <a:p>
            <a:endParaRPr lang="en-US" sz="400" b="1" dirty="0"/>
          </a:p>
          <a:p>
            <a:r>
              <a:rPr lang="en-US" sz="2400" b="1" dirty="0"/>
              <a:t>CLO 2: </a:t>
            </a:r>
            <a:r>
              <a:rPr lang="en-US" sz="2400" dirty="0"/>
              <a:t>Identify and correct interface design and user interaction issues in data visualization.</a:t>
            </a:r>
          </a:p>
          <a:p>
            <a:endParaRPr lang="en-US" sz="400" dirty="0"/>
          </a:p>
          <a:p>
            <a:r>
              <a:rPr lang="en-US" sz="2400" b="1" dirty="0"/>
              <a:t>CLO 3: </a:t>
            </a:r>
            <a:r>
              <a:rPr lang="en-US" sz="2400" dirty="0"/>
              <a:t>Be able to effectively use a range of current data analysis and presentation tools in support of objectives (2) and (3).</a:t>
            </a:r>
          </a:p>
          <a:p>
            <a:endParaRPr lang="en-US" sz="400" dirty="0"/>
          </a:p>
          <a:p>
            <a:pPr marL="0" indent="0">
              <a:buNone/>
            </a:pPr>
            <a:r>
              <a:rPr lang="en-US" sz="2400" dirty="0"/>
              <a:t>This is an introductory/survey course. We’ll cover a lot of different topics – briefly.  Depending on your background, some of the topics may be very easy for you, and some may be difficult.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6750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Understanding</a:t>
            </a:r>
          </a:p>
          <a:p>
            <a:r>
              <a:rPr lang="en-US" sz="3100" dirty="0"/>
              <a:t>Understanding and exploring the data</a:t>
            </a:r>
            <a:endParaRPr lang="en-US" sz="2800" dirty="0"/>
          </a:p>
          <a:p>
            <a:r>
              <a:rPr lang="en-US" sz="3100" dirty="0"/>
              <a:t>Humans are incredibly good at recognizing visual patterns</a:t>
            </a:r>
          </a:p>
          <a:p>
            <a:r>
              <a:rPr lang="en-US" sz="3100" dirty="0"/>
              <a:t>Often a good first step before starting analysis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887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Presenting</a:t>
            </a:r>
          </a:p>
          <a:p>
            <a:r>
              <a:rPr lang="en-US" sz="3100" dirty="0"/>
              <a:t>Presenting and explaining conclusions is a </a:t>
            </a:r>
            <a:r>
              <a:rPr lang="en-US" sz="3100" u="sng" dirty="0"/>
              <a:t>big part</a:t>
            </a:r>
            <a:r>
              <a:rPr lang="en-US" sz="3100" dirty="0"/>
              <a:t> of the data analyst’s job</a:t>
            </a:r>
            <a:endParaRPr lang="en-US" sz="2800" dirty="0"/>
          </a:p>
          <a:p>
            <a:r>
              <a:rPr lang="en-US" sz="3100" dirty="0"/>
              <a:t>Visualization is an effective tool for communicating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339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Persuading</a:t>
            </a:r>
          </a:p>
          <a:p>
            <a:r>
              <a:rPr lang="en-US" sz="3100" dirty="0"/>
              <a:t>Sometimes a data scientist’s role is persuading, or helping to persuade</a:t>
            </a:r>
            <a:endParaRPr lang="en-US" sz="2800" dirty="0"/>
          </a:p>
          <a:p>
            <a:r>
              <a:rPr lang="en-US" sz="3100" dirty="0"/>
              <a:t>Humans react differently to visual information; it can have much greater psychological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522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45AF61C-6A86-BE4A-8671-3030F0F7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EE679F0A-1B35-3946-94A6-A1ABF527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498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u="sng" dirty="0"/>
              <a:t>Interacting</a:t>
            </a:r>
          </a:p>
          <a:p>
            <a:r>
              <a:rPr lang="en-US" sz="3100" dirty="0"/>
              <a:t>Interactive visualization tools can support “discovery” and “what-if” explorations</a:t>
            </a:r>
          </a:p>
          <a:p>
            <a:r>
              <a:rPr lang="en-US" sz="3100" dirty="0"/>
              <a:t>Interaction can be a more effective way to absorb information</a:t>
            </a:r>
            <a:endParaRPr lang="en-US" sz="2800" dirty="0"/>
          </a:p>
          <a:p>
            <a:r>
              <a:rPr lang="en-US" sz="3100" dirty="0"/>
              <a:t>Interactive tools can support decision 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="http://schemas.openxmlformats.org/drawingml/2006/main" xmlns:r="http://schemas.openxmlformats.org/officeDocument/2006/relationships" xmlns:p="http://schemas.openxmlformats.org/presentationml/2006/main" xmlns:a16="http://schemas.microsoft.com/office/drawing/2014/main" xmlns:mv="urn:schemas-microsoft-com:mac:vml" xmlns:mc="http://schemas.openxmlformats.org/markup-compatibility/2006" id="{6E80462F-39E2-AA42-9115-6E6F2716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3784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26003</TotalTime>
  <Words>1127</Words>
  <Application>Microsoft Macintosh PowerPoint</Application>
  <PresentationFormat>On-screen Show (4:3)</PresentationFormat>
  <Paragraphs>181</Paragraphs>
  <Slides>38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DATA 230 Data Visualization Week 1</vt:lpstr>
      <vt:lpstr>My Background</vt:lpstr>
      <vt:lpstr>Basic Info</vt:lpstr>
      <vt:lpstr>Your Individual Overall Class Grade</vt:lpstr>
      <vt:lpstr>Course Learning Outcomes</vt:lpstr>
      <vt:lpstr>Why Data Visualization?</vt:lpstr>
      <vt:lpstr>Why Data Visualization?</vt:lpstr>
      <vt:lpstr>Why Data Visualization?</vt:lpstr>
      <vt:lpstr>Why Data Visualization?</vt:lpstr>
      <vt:lpstr>In This Class</vt:lpstr>
      <vt:lpstr>In This Class (continued)</vt:lpstr>
      <vt:lpstr>Good Data Visualization:</vt:lpstr>
      <vt:lpstr>A Few Bad Visualizations</vt:lpstr>
      <vt:lpstr>A Few Bad Visualizations</vt:lpstr>
      <vt:lpstr>A Few Bad Visualizations</vt:lpstr>
      <vt:lpstr>A Few Bad Visualizations</vt:lpstr>
      <vt:lpstr>Use of Color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A Few Bad Visualizations</vt:lpstr>
      <vt:lpstr>Bad Design – Common Problems</vt:lpstr>
      <vt:lpstr>Bad Design (continued)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 Well- Designed Control Panel?</vt:lpstr>
      <vt:lpstr>Assignment 1 – Due Next Week</vt:lpstr>
      <vt:lpstr>Assignment 1 – “permission to cheat”</vt:lpstr>
    </vt:vector>
  </TitlesOfParts>
  <Company>Apropos Logic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Bob Nicholson</cp:lastModifiedBy>
  <cp:revision>334</cp:revision>
  <dcterms:created xsi:type="dcterms:W3CDTF">2022-08-24T00:04:14Z</dcterms:created>
  <dcterms:modified xsi:type="dcterms:W3CDTF">2022-08-24T00:09:33Z</dcterms:modified>
</cp:coreProperties>
</file>